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58" r:id="rId4"/>
    <p:sldId id="263" r:id="rId5"/>
    <p:sldId id="282" r:id="rId6"/>
    <p:sldId id="259" r:id="rId7"/>
    <p:sldId id="265" r:id="rId8"/>
    <p:sldId id="287" r:id="rId9"/>
    <p:sldId id="268" r:id="rId10"/>
    <p:sldId id="269" r:id="rId11"/>
    <p:sldId id="270" r:id="rId12"/>
    <p:sldId id="271" r:id="rId13"/>
    <p:sldId id="285" r:id="rId14"/>
    <p:sldId id="286" r:id="rId15"/>
    <p:sldId id="288" r:id="rId16"/>
    <p:sldId id="289" r:id="rId17"/>
    <p:sldId id="291" r:id="rId18"/>
    <p:sldId id="290" r:id="rId19"/>
    <p:sldId id="292" r:id="rId20"/>
    <p:sldId id="272" r:id="rId21"/>
    <p:sldId id="273" r:id="rId22"/>
    <p:sldId id="275" r:id="rId23"/>
    <p:sldId id="274" r:id="rId24"/>
    <p:sldId id="276" r:id="rId25"/>
    <p:sldId id="277" r:id="rId26"/>
    <p:sldId id="278" r:id="rId27"/>
    <p:sldId id="279" r:id="rId28"/>
    <p:sldId id="280" r:id="rId29"/>
    <p:sldId id="281" r:id="rId30"/>
    <p:sldId id="283" r:id="rId31"/>
    <p:sldId id="260" r:id="rId32"/>
  </p:sldIdLst>
  <p:sldSz cx="12192000" cy="6858000"/>
  <p:notesSz cx="6858000" cy="9144000"/>
  <p:embeddedFontLs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Proxima Nova" panose="020B060402020202020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2" roundtripDataSignature="AMtx7mi+A+2nPyMWBN538PGGglQVWGlo/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7346" autoAdjust="0"/>
  </p:normalViewPr>
  <p:slideViewPr>
    <p:cSldViewPr snapToGrid="0">
      <p:cViewPr varScale="1">
        <p:scale>
          <a:sx n="73" d="100"/>
          <a:sy n="73" d="100"/>
        </p:scale>
        <p:origin x="970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539819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61746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535230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41125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705104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11799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18049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077901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985107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9159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002996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819201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74230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6892653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810534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799261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503941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374926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5907607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271041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" name="Google Shape;9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7548477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5099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7477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34600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74598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56999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mmunize.ca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ub.dev/" TargetMode="External"/><Relationship Id="rId4" Type="http://schemas.openxmlformats.org/officeDocument/2006/relationships/hyperlink" Target="https://stackoverflow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healthychildren.org/English/safety-prevention/immunizations/Pages/default.aspx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9" y="278785"/>
            <a:ext cx="4047266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 Literature Review</a:t>
            </a:r>
            <a:endParaRPr sz="28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220717" y="1061321"/>
            <a:ext cx="11655973" cy="3693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/>
            <a:r>
              <a:rPr lang="en-IN" sz="2800" dirty="0">
                <a:latin typeface="Proxima Nova" panose="020B0604020202020204" charset="0"/>
              </a:rPr>
              <a:t> </a:t>
            </a:r>
            <a:r>
              <a:rPr lang="en-IN" sz="2800" dirty="0" smtClean="0">
                <a:latin typeface="Proxima Nova" panose="020B0604020202020204" charset="0"/>
              </a:rPr>
              <a:t>6. </a:t>
            </a:r>
            <a:r>
              <a:rPr lang="en-IN" sz="2800" dirty="0">
                <a:latin typeface="Proxima Nova" panose="020B0604020202020204" charset="0"/>
              </a:rPr>
              <a:t>Immunize Canada</a:t>
            </a:r>
            <a:endParaRPr lang="en-US" sz="2800" dirty="0" smtClean="0">
              <a:latin typeface="Proxima Nova" panose="020B0604020202020204" charset="0"/>
            </a:endParaRPr>
          </a:p>
          <a:p>
            <a:r>
              <a:rPr lang="en-US" sz="2400" dirty="0">
                <a:latin typeface="Proxima Nova" panose="020B0604020202020204" charset="0"/>
              </a:rPr>
              <a:t> </a:t>
            </a:r>
            <a:r>
              <a:rPr lang="en-US" sz="2400" dirty="0" smtClean="0">
                <a:latin typeface="Proxima Nova" panose="020B0604020202020204" charset="0"/>
              </a:rPr>
              <a:t>   website:</a:t>
            </a:r>
            <a:r>
              <a:rPr lang="en-US" sz="2800" b="1" dirty="0" smtClean="0">
                <a:latin typeface="Proxima Nova" panose="020B0604020202020204" charset="0"/>
              </a:rPr>
              <a:t> </a:t>
            </a:r>
            <a:r>
              <a:rPr lang="en-IN" sz="2800" dirty="0" smtClean="0">
                <a:latin typeface="Proxima Nova" panose="020B0604020202020204" charset="0"/>
                <a:hlinkClick r:id="rId4"/>
              </a:rPr>
              <a:t>https</a:t>
            </a:r>
            <a:r>
              <a:rPr lang="en-IN" sz="2800" dirty="0">
                <a:latin typeface="Proxima Nova" panose="020B0604020202020204" charset="0"/>
                <a:hlinkClick r:id="rId4"/>
              </a:rPr>
              <a:t>://immunize.ca</a:t>
            </a:r>
            <a:endParaRPr lang="en-IN" sz="2800" dirty="0" smtClean="0">
              <a:latin typeface="Proxima Nova" panose="020B0604020202020204" charset="0"/>
            </a:endParaRPr>
          </a:p>
          <a:p>
            <a:pPr algn="just"/>
            <a:r>
              <a:rPr lang="en-IN" sz="2800" dirty="0" smtClean="0">
                <a:latin typeface="Proxima Nova" panose="020B0604020202020204" charset="0"/>
              </a:rPr>
              <a:t>  </a:t>
            </a:r>
            <a:endParaRPr lang="en-US" sz="2400" dirty="0" smtClean="0">
              <a:latin typeface="Proxima Nova" panose="020B060402020202020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Proxima Nova" panose="020B0604020202020204" charset="0"/>
              </a:rPr>
              <a:t>Advantages:-</a:t>
            </a:r>
          </a:p>
          <a:p>
            <a:pPr algn="just"/>
            <a:r>
              <a:rPr lang="en-US" sz="2400" b="1" dirty="0" smtClean="0">
                <a:latin typeface="Proxima Nova" panose="020B0604020202020204" charset="0"/>
              </a:rPr>
              <a:t> </a:t>
            </a:r>
            <a:r>
              <a:rPr lang="en-US" sz="2400" dirty="0">
                <a:latin typeface="Proxima Nova" panose="020B0604020202020204" charset="0"/>
              </a:rPr>
              <a:t>Includes seasonal updates (e.g., flu shots, COVID-19), keeping the content current</a:t>
            </a:r>
            <a:r>
              <a:rPr lang="en-US" sz="2400" dirty="0" smtClean="0">
                <a:latin typeface="Proxima Nova" panose="020B0604020202020204" charset="0"/>
              </a:rPr>
              <a:t>.</a:t>
            </a:r>
          </a:p>
          <a:p>
            <a:pPr algn="just"/>
            <a:endParaRPr lang="en-US" sz="2400" dirty="0">
              <a:latin typeface="Proxima Nova" panose="020B060402020202020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Proxima Nova" panose="020B0604020202020204" charset="0"/>
              </a:rPr>
              <a:t>Disadvantages:-</a:t>
            </a:r>
          </a:p>
          <a:p>
            <a:pPr algn="just"/>
            <a:r>
              <a:rPr lang="en-US" sz="2400" b="1" dirty="0">
                <a:latin typeface="Proxima Nova" panose="020B0604020202020204" charset="0"/>
              </a:rPr>
              <a:t> </a:t>
            </a:r>
            <a:r>
              <a:rPr lang="en-US" sz="2400" dirty="0">
                <a:latin typeface="Proxima Nova" panose="020B0604020202020204" charset="0"/>
              </a:rPr>
              <a:t>The schedules and resources are tailored for Canada; not suitable for users outside the country without adaptation.</a:t>
            </a:r>
            <a:endParaRPr sz="2800" dirty="0" smtClean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3322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9" y="278785"/>
            <a:ext cx="4047266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 Tools &amp; Technology</a:t>
            </a:r>
            <a:endParaRPr sz="28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220717" y="1061321"/>
            <a:ext cx="11655973" cy="3939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/>
            <a:r>
              <a:rPr lang="en-IN" sz="2800" dirty="0">
                <a:latin typeface="Proxima Nova" panose="020B0604020202020204" charset="0"/>
              </a:rPr>
              <a:t> </a:t>
            </a:r>
            <a:r>
              <a:rPr lang="en-IN" sz="2400" dirty="0">
                <a:latin typeface="Proxima Nova" panose="020B0604020202020204" charset="0"/>
              </a:rPr>
              <a:t>1. Frontend Development:</a:t>
            </a:r>
          </a:p>
          <a:p>
            <a:pPr algn="just"/>
            <a:r>
              <a:rPr lang="en-IN" sz="2400" dirty="0">
                <a:latin typeface="Proxima Nova" panose="020B0604020202020204" charset="0"/>
              </a:rPr>
              <a:t>Flutter:</a:t>
            </a:r>
          </a:p>
          <a:p>
            <a:pPr lvl="1" algn="just"/>
            <a:r>
              <a:rPr lang="en-IN" sz="2400" dirty="0">
                <a:latin typeface="Proxima Nova" panose="020B0604020202020204" charset="0"/>
              </a:rPr>
              <a:t>Framework for building cross-platform mobile apps using a single codebase.</a:t>
            </a:r>
          </a:p>
          <a:p>
            <a:pPr algn="just"/>
            <a:r>
              <a:rPr lang="en-IN" sz="2400" dirty="0">
                <a:latin typeface="Proxima Nova" panose="020B0604020202020204" charset="0"/>
              </a:rPr>
              <a:t>Dart:</a:t>
            </a:r>
          </a:p>
          <a:p>
            <a:pPr lvl="1" algn="just"/>
            <a:r>
              <a:rPr lang="en-IN" sz="2400" dirty="0">
                <a:latin typeface="Proxima Nova" panose="020B0604020202020204" charset="0"/>
              </a:rPr>
              <a:t>Programming language used with Flutter for UI and app logic.</a:t>
            </a:r>
          </a:p>
          <a:p>
            <a:pPr algn="just"/>
            <a:r>
              <a:rPr lang="en-IN" sz="2400" dirty="0">
                <a:latin typeface="Proxima Nova" panose="020B0604020202020204" charset="0"/>
              </a:rPr>
              <a:t>2. Backend Services:</a:t>
            </a:r>
          </a:p>
          <a:p>
            <a:pPr algn="just"/>
            <a:r>
              <a:rPr lang="en-IN" sz="2400" dirty="0">
                <a:latin typeface="Proxima Nova" panose="020B0604020202020204" charset="0"/>
              </a:rPr>
              <a:t>Firebase Authentication:</a:t>
            </a:r>
          </a:p>
          <a:p>
            <a:pPr lvl="1" algn="just"/>
            <a:r>
              <a:rPr lang="en-IN" sz="2400" dirty="0">
                <a:latin typeface="Proxima Nova" panose="020B0604020202020204" charset="0"/>
              </a:rPr>
              <a:t>For secure user signup and login functionality (email/password).</a:t>
            </a:r>
          </a:p>
          <a:p>
            <a:pPr algn="just"/>
            <a:r>
              <a:rPr lang="en-IN" sz="2400" dirty="0">
                <a:latin typeface="Proxima Nova" panose="020B0604020202020204" charset="0"/>
              </a:rPr>
              <a:t>Firebase </a:t>
            </a:r>
            <a:r>
              <a:rPr lang="en-IN" sz="2400" dirty="0" err="1">
                <a:latin typeface="Proxima Nova" panose="020B0604020202020204" charset="0"/>
              </a:rPr>
              <a:t>Realtime</a:t>
            </a:r>
            <a:r>
              <a:rPr lang="en-IN" sz="2400" dirty="0">
                <a:latin typeface="Proxima Nova" panose="020B0604020202020204" charset="0"/>
              </a:rPr>
              <a:t> Database:</a:t>
            </a:r>
          </a:p>
          <a:p>
            <a:pPr lvl="1" algn="just"/>
            <a:r>
              <a:rPr lang="en-IN" sz="2400" dirty="0">
                <a:latin typeface="Proxima Nova" panose="020B0604020202020204" charset="0"/>
              </a:rPr>
              <a:t>For storing and retrieving user data, baby profiles, vaccine schedules, reminders, etc.</a:t>
            </a:r>
          </a:p>
        </p:txBody>
      </p:sp>
    </p:spTree>
    <p:extLst>
      <p:ext uri="{BB962C8B-B14F-4D97-AF65-F5344CB8AC3E}">
        <p14:creationId xmlns:p14="http://schemas.microsoft.com/office/powerpoint/2010/main" val="1160854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9" y="278785"/>
            <a:ext cx="4047266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 Tools &amp; Technology</a:t>
            </a:r>
            <a:endParaRPr sz="28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399393" y="1176934"/>
            <a:ext cx="11655973" cy="4616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/>
            <a:r>
              <a:rPr lang="en-IN" sz="2400" dirty="0">
                <a:latin typeface="Proxima Nova" panose="020B0604020202020204" charset="0"/>
              </a:rPr>
              <a:t>3. UI/UX Design:</a:t>
            </a:r>
          </a:p>
          <a:p>
            <a:pPr algn="just"/>
            <a:r>
              <a:rPr lang="en-IN" sz="2400" dirty="0">
                <a:latin typeface="Proxima Nova" panose="020B0604020202020204" charset="0"/>
              </a:rPr>
              <a:t>Material Design Widgets:</a:t>
            </a:r>
          </a:p>
          <a:p>
            <a:pPr lvl="1" algn="just"/>
            <a:r>
              <a:rPr lang="en-IN" sz="2400" dirty="0">
                <a:latin typeface="Proxima Nova" panose="020B0604020202020204" charset="0"/>
              </a:rPr>
              <a:t>Flutter’s built-in design system for responsive and consistent UI across devices.</a:t>
            </a:r>
          </a:p>
          <a:p>
            <a:pPr algn="just"/>
            <a:r>
              <a:rPr lang="en-IN" sz="2400" dirty="0">
                <a:latin typeface="Proxima Nova" panose="020B0604020202020204" charset="0"/>
              </a:rPr>
              <a:t>Custom Theming:</a:t>
            </a:r>
          </a:p>
          <a:p>
            <a:pPr lvl="1" algn="just"/>
            <a:r>
              <a:rPr lang="en-IN" sz="2400" dirty="0" err="1">
                <a:latin typeface="Proxima Nova" panose="020B0604020202020204" charset="0"/>
              </a:rPr>
              <a:t>Color</a:t>
            </a:r>
            <a:r>
              <a:rPr lang="en-IN" sz="2400" dirty="0">
                <a:latin typeface="Proxima Nova" panose="020B0604020202020204" charset="0"/>
              </a:rPr>
              <a:t> schemes, cards, forms, and icons tailored to a </a:t>
            </a:r>
            <a:r>
              <a:rPr lang="en-IN" sz="2400" dirty="0" err="1">
                <a:latin typeface="Proxima Nova" panose="020B0604020202020204" charset="0"/>
              </a:rPr>
              <a:t>pediatric</a:t>
            </a:r>
            <a:r>
              <a:rPr lang="en-IN" sz="2400" dirty="0">
                <a:latin typeface="Proxima Nova" panose="020B0604020202020204" charset="0"/>
              </a:rPr>
              <a:t> and health-friendly theme.</a:t>
            </a:r>
          </a:p>
          <a:p>
            <a:pPr algn="just"/>
            <a:r>
              <a:rPr lang="en-IN" sz="2400" dirty="0">
                <a:latin typeface="Proxima Nova" panose="020B0604020202020204" charset="0"/>
              </a:rPr>
              <a:t>4. Navigation &amp; Routing:</a:t>
            </a:r>
          </a:p>
          <a:p>
            <a:pPr algn="just"/>
            <a:r>
              <a:rPr lang="en-IN" sz="2400" dirty="0">
                <a:latin typeface="Proxima Nova" panose="020B0604020202020204" charset="0"/>
              </a:rPr>
              <a:t>Flutter Navigator 2.0 / Named Routes:</a:t>
            </a:r>
          </a:p>
          <a:p>
            <a:pPr lvl="1" algn="just"/>
            <a:r>
              <a:rPr lang="en-IN" sz="2400" dirty="0">
                <a:latin typeface="Proxima Nova" panose="020B0604020202020204" charset="0"/>
              </a:rPr>
              <a:t>For navigating between pages like Login, Signup, Dashboard, Baby Profile, etc.</a:t>
            </a:r>
          </a:p>
          <a:p>
            <a:pPr algn="just"/>
            <a:r>
              <a:rPr lang="en-IN" sz="2400" dirty="0">
                <a:latin typeface="Proxima Nova" panose="020B0604020202020204" charset="0"/>
              </a:rPr>
              <a:t>5. State Management:</a:t>
            </a:r>
          </a:p>
          <a:p>
            <a:pPr algn="just"/>
            <a:r>
              <a:rPr lang="en-IN" sz="2400" dirty="0" err="1">
                <a:latin typeface="Proxima Nova" panose="020B0604020202020204" charset="0"/>
              </a:rPr>
              <a:t>StatefulWidgets</a:t>
            </a:r>
            <a:r>
              <a:rPr lang="en-IN" sz="2400" dirty="0">
                <a:latin typeface="Proxima Nova" panose="020B0604020202020204" charset="0"/>
              </a:rPr>
              <a:t> / </a:t>
            </a:r>
            <a:r>
              <a:rPr lang="en-IN" sz="2400" dirty="0" err="1">
                <a:latin typeface="Proxima Nova" panose="020B0604020202020204" charset="0"/>
              </a:rPr>
              <a:t>setState</a:t>
            </a:r>
            <a:r>
              <a:rPr lang="en-IN" sz="2400" dirty="0">
                <a:latin typeface="Proxima Nova" panose="020B0604020202020204" charset="0"/>
              </a:rPr>
              <a:t>:</a:t>
            </a:r>
          </a:p>
          <a:p>
            <a:pPr lvl="1" algn="just"/>
            <a:r>
              <a:rPr lang="en-IN" sz="2400" dirty="0">
                <a:latin typeface="Proxima Nova" panose="020B0604020202020204" charset="0"/>
              </a:rPr>
              <a:t>Used for simple state updates (like form validation and screen refresh).</a:t>
            </a:r>
            <a:endParaRPr lang="en-IN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1040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9" y="278785"/>
            <a:ext cx="4047266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 Problem Statement</a:t>
            </a:r>
            <a:endParaRPr sz="28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388882" y="1197955"/>
            <a:ext cx="11655973" cy="2246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Parents often forget vaccination dates for their children</a:t>
            </a:r>
            <a:r>
              <a:rPr lang="en-US" sz="2400" dirty="0" smtClean="0"/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Tracking vaccination details for multiple children is difficult</a:t>
            </a:r>
            <a:r>
              <a:rPr lang="en-US" sz="2400" dirty="0" smtClean="0"/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Parents do not always have proper access to hospital and doctor information</a:t>
            </a:r>
            <a:r>
              <a:rPr lang="en-US" sz="2400" dirty="0" smtClean="0"/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There is no simple digital system to manage vaccination schedules, baby details, and health records in one place.</a:t>
            </a:r>
            <a:endParaRPr lang="en-IN" sz="2400" dirty="0">
              <a:latin typeface="Proxima Nova" panose="020B0604020202020204" charset="0"/>
            </a:endParaRPr>
          </a:p>
          <a:p>
            <a:pPr lvl="1" algn="just"/>
            <a:endParaRPr lang="en-IN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459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9" y="278785"/>
            <a:ext cx="4857548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 Proposed Solution (My App)</a:t>
            </a:r>
            <a:endParaRPr sz="28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536027" y="1261017"/>
            <a:ext cx="11655973" cy="2616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Proxima Nova" panose="020B0604020202020204" charset="0"/>
              </a:rPr>
              <a:t>Add and manage baby profiles with complete </a:t>
            </a:r>
            <a:r>
              <a:rPr lang="en-US" sz="2400" dirty="0" smtClean="0">
                <a:latin typeface="Proxima Nova" panose="020B0604020202020204" charset="0"/>
              </a:rPr>
              <a:t>details.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Proxima Nova" panose="020B0604020202020204" charset="0"/>
              </a:rPr>
              <a:t>view </a:t>
            </a:r>
            <a:r>
              <a:rPr lang="en-US" sz="2400" dirty="0">
                <a:latin typeface="Proxima Nova" panose="020B0604020202020204" charset="0"/>
              </a:rPr>
              <a:t>vaccination details for each child</a:t>
            </a:r>
            <a:r>
              <a:rPr lang="en-US" sz="2400" dirty="0" smtClean="0">
                <a:latin typeface="Proxima Nova" panose="020B0604020202020204" charset="0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Proxima Nova" panose="020B0604020202020204" charset="0"/>
              </a:rPr>
              <a:t>doctor </a:t>
            </a:r>
            <a:r>
              <a:rPr lang="en-US" sz="2400" dirty="0">
                <a:latin typeface="Proxima Nova" panose="020B0604020202020204" charset="0"/>
              </a:rPr>
              <a:t>and hospital details</a:t>
            </a:r>
            <a:r>
              <a:rPr lang="en-US" sz="2400" dirty="0"/>
              <a:t> </a:t>
            </a:r>
            <a:r>
              <a:rPr lang="en-US" sz="2400" dirty="0">
                <a:latin typeface="Proxima Nova" panose="020B0604020202020204" charset="0"/>
              </a:rPr>
              <a:t>related to vaccinations</a:t>
            </a:r>
            <a:r>
              <a:rPr lang="en-US" sz="2400" dirty="0" smtClean="0">
                <a:latin typeface="Proxima Nova" panose="020B0604020202020204" charset="0"/>
              </a:rPr>
              <a:t>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Proxima Nova" panose="020B0604020202020204" charset="0"/>
              </a:rPr>
              <a:t>Set reminder.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Proxima Nova" panose="020B0604020202020204" charset="0"/>
              </a:rPr>
              <a:t>View state wise details of vaccinations.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algn="just"/>
            <a:r>
              <a:rPr lang="en-US" dirty="0" smtClean="0"/>
              <a:t>.</a:t>
            </a:r>
            <a:endParaRPr lang="en-IN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1104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8" y="278785"/>
            <a:ext cx="5740417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 System Design &amp; Implementation</a:t>
            </a:r>
            <a:endParaRPr sz="28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39256" y="5938346"/>
            <a:ext cx="23438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ER Diagram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5576" y="1439917"/>
            <a:ext cx="7788165" cy="3846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487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8" y="278785"/>
            <a:ext cx="5740417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 System Design &amp; Implementation</a:t>
            </a:r>
            <a:endParaRPr sz="28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39256" y="5938346"/>
            <a:ext cx="23438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Class Diagram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2913" y="1072055"/>
            <a:ext cx="8874673" cy="447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948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8" y="278785"/>
            <a:ext cx="5740417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 System Design &amp; Implementation</a:t>
            </a:r>
            <a:endParaRPr sz="28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39256" y="5938346"/>
            <a:ext cx="23438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Sequence Diagram</a:t>
            </a:r>
            <a:endParaRPr lang="en-I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1408386"/>
            <a:ext cx="10287000" cy="405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229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8" y="278785"/>
            <a:ext cx="5740417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 System Design &amp; Implementation</a:t>
            </a:r>
            <a:endParaRPr sz="28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39256" y="5938346"/>
            <a:ext cx="23438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DFD 0 level Diagram</a:t>
            </a:r>
            <a:endParaRPr lang="en-IN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1282262"/>
            <a:ext cx="4572000" cy="419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80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8" y="278785"/>
            <a:ext cx="5740417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 System Design &amp; Implementation</a:t>
            </a:r>
            <a:endParaRPr sz="28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39256" y="5938346"/>
            <a:ext cx="23438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  <a:p>
            <a:r>
              <a:rPr lang="en-US" dirty="0" smtClean="0"/>
              <a:t>Flowchart</a:t>
            </a:r>
            <a:endParaRPr lang="en-IN" dirty="0"/>
          </a:p>
        </p:txBody>
      </p:sp>
      <p:pic>
        <p:nvPicPr>
          <p:cNvPr id="5" name="Picture 4" descr="C:\Users\Lenovo\Downloads\ChatGPT Image Aug 29, 2025, 11_53_30 PM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1040" y="1334814"/>
            <a:ext cx="3169920" cy="44716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09898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"/>
          <p:cNvSpPr txBox="1"/>
          <p:nvPr/>
        </p:nvSpPr>
        <p:spPr>
          <a:xfrm>
            <a:off x="3102949" y="3469531"/>
            <a:ext cx="6678000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dirty="0" smtClean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 smtClean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Team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Member 1: </a:t>
            </a:r>
            <a:r>
              <a:rPr lang="en-US" sz="1800" dirty="0" smtClean="0">
                <a:solidFill>
                  <a:schemeClr val="tx1"/>
                </a:solidFill>
                <a:latin typeface="Proxima Nova"/>
                <a:ea typeface="Proxima Nova"/>
                <a:cs typeface="Proxima Nova"/>
                <a:sym typeface="Proxima Nova"/>
              </a:rPr>
              <a:t>NUPUR SHINGALA</a:t>
            </a:r>
            <a:r>
              <a:rPr lang="en-US" sz="1800" b="0" i="0" u="none" strike="noStrike" cap="none" dirty="0" smtClean="0">
                <a:solidFill>
                  <a:schemeClr val="tx1"/>
                </a:solidFill>
                <a:latin typeface="Proxima Nova"/>
                <a:ea typeface="Proxima Nova"/>
                <a:cs typeface="Proxima Nova"/>
                <a:sym typeface="Proxima Nova"/>
              </a:rPr>
              <a:t> (</a:t>
            </a:r>
            <a:r>
              <a:rPr lang="en-US" sz="1800" dirty="0" smtClean="0">
                <a:solidFill>
                  <a:schemeClr val="tx1"/>
                </a:solidFill>
                <a:latin typeface="Proxima Nova"/>
                <a:ea typeface="Proxima Nova"/>
                <a:cs typeface="Proxima Nova"/>
                <a:sym typeface="Proxima Nova"/>
              </a:rPr>
              <a:t>92310103002</a:t>
            </a:r>
            <a:r>
              <a:rPr lang="en-US" sz="1800" b="0" i="0" u="none" strike="noStrike" cap="none" dirty="0" smtClean="0">
                <a:solidFill>
                  <a:schemeClr val="tx1"/>
                </a:solidFill>
                <a:latin typeface="Proxima Nova"/>
                <a:ea typeface="Proxima Nova"/>
                <a:cs typeface="Proxima Nova"/>
                <a:sym typeface="Proxima Nova"/>
              </a:rPr>
              <a:t>) (</a:t>
            </a:r>
            <a:r>
              <a:rPr lang="en-US" sz="1800" dirty="0" smtClean="0">
                <a:solidFill>
                  <a:schemeClr val="tx1"/>
                </a:solidFill>
                <a:latin typeface="Proxima Nova"/>
                <a:ea typeface="Proxima Nova"/>
                <a:cs typeface="Proxima Nova"/>
                <a:sym typeface="Proxima Nova"/>
              </a:rPr>
              <a:t>7TC2</a:t>
            </a:r>
            <a:r>
              <a:rPr lang="en-US" sz="1800" b="0" i="0" u="none" strike="noStrike" cap="none" dirty="0" smtClean="0">
                <a:solidFill>
                  <a:schemeClr val="tx1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9" name="Google Shape;89;p2"/>
          <p:cNvSpPr txBox="1"/>
          <p:nvPr/>
        </p:nvSpPr>
        <p:spPr>
          <a:xfrm>
            <a:off x="2844024" y="2332995"/>
            <a:ext cx="7195800" cy="1225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800"/>
              <a:buFont typeface="Proxima Nova"/>
              <a:buNone/>
            </a:pPr>
            <a:endParaRPr lang="en-US" sz="2800" dirty="0" smtClean="0">
              <a:solidFill>
                <a:srgbClr val="FF0000"/>
              </a:solidFill>
              <a:latin typeface="Proxima Nova"/>
              <a:sym typeface="Proxima Nova"/>
            </a:endParaRPr>
          </a:p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800"/>
              <a:buFont typeface="Proxima Nova"/>
              <a:buNone/>
            </a:pPr>
            <a:r>
              <a:rPr lang="en-US" sz="2800" dirty="0" smtClean="0">
                <a:solidFill>
                  <a:schemeClr val="tx1"/>
                </a:solidFill>
                <a:latin typeface="Proxima Nova"/>
                <a:sym typeface="Proxima Nova"/>
              </a:rPr>
              <a:t>CHILD VACCINATION TRACKER SYSTEM</a:t>
            </a:r>
            <a:endParaRPr dirty="0">
              <a:solidFill>
                <a:schemeClr val="tx1"/>
              </a:solidFill>
            </a:endParaRPr>
          </a:p>
          <a:p>
            <a:pPr marL="12700" marR="0" lvl="0" indent="0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4A2B9"/>
              </a:buClr>
              <a:buSzPts val="2200"/>
              <a:buFont typeface="Proxima Nova"/>
              <a:buNone/>
            </a:pPr>
            <a:r>
              <a:rPr lang="en-US" sz="2200" b="0" i="0" u="none" strike="noStrike" cap="none" dirty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Team ID: </a:t>
            </a:r>
            <a:r>
              <a:rPr lang="en-US" sz="2200" dirty="0" smtClean="0">
                <a:solidFill>
                  <a:schemeClr val="tx1"/>
                </a:solidFill>
                <a:latin typeface="Proxima Nova"/>
                <a:ea typeface="Proxima Nova"/>
                <a:cs typeface="Proxima Nova"/>
                <a:sym typeface="Proxima Nova"/>
              </a:rPr>
              <a:t>089</a:t>
            </a:r>
            <a:endParaRPr sz="2200" b="0" i="0" u="none" strike="noStrike" cap="none" dirty="0">
              <a:solidFill>
                <a:schemeClr val="tx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0" name="Google Shape;90;p2"/>
          <p:cNvSpPr txBox="1"/>
          <p:nvPr/>
        </p:nvSpPr>
        <p:spPr>
          <a:xfrm>
            <a:off x="5459831" y="4489367"/>
            <a:ext cx="1272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Guided By</a:t>
            </a:r>
            <a:endParaRPr/>
          </a:p>
        </p:txBody>
      </p:sp>
      <p:sp>
        <p:nvSpPr>
          <p:cNvPr id="91" name="Google Shape;91;p2"/>
          <p:cNvSpPr txBox="1"/>
          <p:nvPr/>
        </p:nvSpPr>
        <p:spPr>
          <a:xfrm>
            <a:off x="3193926" y="4897337"/>
            <a:ext cx="5742683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 smtClean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           Internal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Guide Name</a:t>
            </a:r>
            <a:r>
              <a:rPr lang="en-US" sz="1800" b="0" i="0" u="none" strike="noStrike" cap="none" dirty="0" smtClean="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: Prof. Aswathy Nair</a:t>
            </a:r>
            <a:endParaRPr lang="en-US" sz="1800" b="0" i="0" u="none" strike="noStrike" cap="none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2" name="Google Shape;92;p2"/>
          <p:cNvSpPr txBox="1"/>
          <p:nvPr/>
        </p:nvSpPr>
        <p:spPr>
          <a:xfrm>
            <a:off x="3193926" y="5441197"/>
            <a:ext cx="302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3" name="Google Shape;93;p2"/>
          <p:cNvSpPr txBox="1"/>
          <p:nvPr/>
        </p:nvSpPr>
        <p:spPr>
          <a:xfrm>
            <a:off x="2965333" y="1471538"/>
            <a:ext cx="6504000" cy="1195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200"/>
              <a:buFont typeface="Proxima Nova"/>
              <a:buNone/>
            </a:pPr>
            <a:r>
              <a:rPr lang="en-US" sz="3200" b="1" i="0" u="none" strike="noStrike" cap="none" dirty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Major Project-I (01CE0716)</a:t>
            </a:r>
            <a:endParaRPr sz="3200" b="1" dirty="0"/>
          </a:p>
          <a:p>
            <a:pPr marL="12700" marR="0" lvl="0" indent="0" algn="ctr" rtl="0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>
                <a:srgbClr val="04A2B9"/>
              </a:buClr>
              <a:buSzPts val="2200"/>
              <a:buFont typeface="Proxima Nova"/>
              <a:buNone/>
            </a:pPr>
            <a:r>
              <a:rPr lang="en-US" sz="2200" b="0" i="0" u="none" strike="noStrike" cap="none" dirty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Review </a:t>
            </a:r>
            <a:r>
              <a:rPr lang="en-US" sz="2200" b="0" i="0" u="none" strike="noStrike" cap="none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3 </a:t>
            </a:r>
            <a:r>
              <a:rPr lang="en-US" sz="2200" b="0" i="0" u="none" strike="noStrike" cap="none" dirty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/>
            </a:r>
            <a:br>
              <a:rPr lang="en-US" sz="2200" b="0" i="0" u="none" strike="noStrike" cap="none" dirty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-US" sz="2200" b="0" i="0" u="none" strike="noStrike" cap="none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(</a:t>
            </a:r>
            <a:r>
              <a:rPr lang="en-US" sz="2200" dirty="0" smtClean="0">
                <a:solidFill>
                  <a:schemeClr val="tx1"/>
                </a:solidFill>
                <a:latin typeface="Proxima Nova"/>
                <a:ea typeface="Proxima Nova"/>
                <a:cs typeface="Proxima Nova"/>
                <a:sym typeface="Proxima Nova"/>
              </a:rPr>
              <a:t>30</a:t>
            </a:r>
            <a:r>
              <a:rPr lang="en-US" sz="2200" b="0" i="0" u="none" strike="noStrike" cap="none" dirty="0" smtClean="0">
                <a:solidFill>
                  <a:schemeClr val="tx1"/>
                </a:solidFill>
                <a:latin typeface="Proxima Nova"/>
                <a:ea typeface="Proxima Nova"/>
                <a:cs typeface="Proxima Nova"/>
                <a:sym typeface="Proxima Nova"/>
              </a:rPr>
              <a:t>/08/2025</a:t>
            </a:r>
            <a:r>
              <a:rPr lang="en-US" sz="2200" dirty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sz="2200" b="0" i="0" u="none" strike="noStrike" cap="none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4" name="Google Shape;94;p2"/>
          <p:cNvSpPr txBox="1"/>
          <p:nvPr/>
        </p:nvSpPr>
        <p:spPr>
          <a:xfrm>
            <a:off x="2293191" y="5643518"/>
            <a:ext cx="8297381" cy="936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400" b="0" i="0" u="none" strike="noStrike" cap="none" dirty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Department of Computer Engineering,</a:t>
            </a:r>
            <a:br>
              <a:rPr lang="en-US" sz="2400" b="0" i="0" u="none" strike="noStrike" cap="none" dirty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lang="en-US" sz="2400" b="0" i="0" u="none" strike="noStrike" cap="none" dirty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Faculty of Engineering &amp; Technology</a:t>
            </a:r>
            <a:r>
              <a:rPr lang="en-US" sz="3600" b="0" i="0" u="none" strike="noStrike" cap="none" dirty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sz="3600" b="0" i="0" u="none" strike="noStrike" cap="none" dirty="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9" y="278785"/>
            <a:ext cx="4994182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2400" b="1" dirty="0" smtClean="0">
                <a:solidFill>
                  <a:srgbClr val="04A2B9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Implementation &amp; Execution</a:t>
            </a:r>
            <a:endParaRPr sz="2400" b="1" dirty="0">
              <a:latin typeface="Proxima Nova" panose="020B0604020202020204" charset="0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220717" y="1061321"/>
            <a:ext cx="11655973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/>
            <a:endParaRPr lang="en-IN" dirty="0">
              <a:latin typeface="Proxima Nova" panose="020B060402020202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58" y="1261360"/>
            <a:ext cx="11156171" cy="46346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528441" y="6096000"/>
            <a:ext cx="25232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Proxima Nova" panose="020B0604020202020204" charset="0"/>
              </a:rPr>
              <a:t>Login Page</a:t>
            </a:r>
            <a:endParaRPr lang="en-IN" sz="2000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0000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9" y="278785"/>
            <a:ext cx="4994182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2400" b="1" dirty="0" smtClean="0">
                <a:solidFill>
                  <a:srgbClr val="04A2B9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Implementation &amp; Execution</a:t>
            </a:r>
            <a:endParaRPr sz="2400" b="1" dirty="0">
              <a:latin typeface="Proxima Nova" panose="020B0604020202020204" charset="0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220717" y="1061321"/>
            <a:ext cx="11655973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/>
            <a:endParaRPr lang="en-IN" dirty="0">
              <a:latin typeface="Proxima Nova" panose="020B060402020202020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528441" y="6096000"/>
            <a:ext cx="25232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Proxima Nova" panose="020B0604020202020204" charset="0"/>
              </a:rPr>
              <a:t>Signup Page</a:t>
            </a:r>
            <a:endParaRPr lang="en-IN" sz="2000" dirty="0">
              <a:latin typeface="Proxima Nova" panose="020B060402020202020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59" y="1261360"/>
            <a:ext cx="11051999" cy="459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159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9" y="278785"/>
            <a:ext cx="4994182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2400" b="1" dirty="0" smtClean="0">
                <a:solidFill>
                  <a:srgbClr val="04A2B9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Implementation &amp; Execution</a:t>
            </a:r>
            <a:endParaRPr sz="2400" b="1" dirty="0">
              <a:latin typeface="Proxima Nova" panose="020B0604020202020204" charset="0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220717" y="1061321"/>
            <a:ext cx="11655973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/>
            <a:endParaRPr lang="en-IN" dirty="0">
              <a:latin typeface="Proxima Nova" panose="020B060402020202020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57971" y="5760720"/>
            <a:ext cx="36260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Proxima Nova" panose="020B0604020202020204" charset="0"/>
              </a:rPr>
              <a:t>Dashboard</a:t>
            </a:r>
            <a:endParaRPr lang="en-IN" sz="2000" dirty="0">
              <a:latin typeface="Proxima Nova" panose="020B060402020202020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263" y="1461400"/>
            <a:ext cx="10787697" cy="429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029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9" y="278785"/>
            <a:ext cx="4994182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2400" b="1" dirty="0" smtClean="0">
                <a:solidFill>
                  <a:srgbClr val="04A2B9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Implementation &amp; Execution</a:t>
            </a:r>
            <a:endParaRPr sz="2400" b="1" dirty="0">
              <a:latin typeface="Proxima Nova" panose="020B0604020202020204" charset="0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220717" y="1061321"/>
            <a:ext cx="11655973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/>
            <a:endParaRPr lang="en-IN" dirty="0">
              <a:latin typeface="Proxima Nova" panose="020B060402020202020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306411" y="6078016"/>
            <a:ext cx="36260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Proxima Nova" panose="020B0604020202020204" charset="0"/>
              </a:rPr>
              <a:t>Baby profile registration page</a:t>
            </a:r>
            <a:endParaRPr lang="en-IN" sz="2000" dirty="0">
              <a:latin typeface="Proxima Nova" panose="020B060402020202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831" y="1282262"/>
            <a:ext cx="10785231" cy="457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196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9" y="278785"/>
            <a:ext cx="4994182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2400" b="1" dirty="0" smtClean="0">
                <a:solidFill>
                  <a:srgbClr val="04A2B9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Implementation &amp; Execution</a:t>
            </a:r>
            <a:endParaRPr sz="2400" b="1" dirty="0">
              <a:latin typeface="Proxima Nova" panose="020B0604020202020204" charset="0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220717" y="1061321"/>
            <a:ext cx="11655973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/>
            <a:endParaRPr lang="en-IN" dirty="0">
              <a:latin typeface="Proxima Nova" panose="020B060402020202020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80731" y="6045411"/>
            <a:ext cx="36260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Proxima Nova" panose="020B0604020202020204" charset="0"/>
              </a:rPr>
              <a:t>Vaccination Schedule Page</a:t>
            </a:r>
            <a:endParaRPr lang="en-IN" sz="2000" dirty="0">
              <a:latin typeface="Proxima Nova" panose="020B060402020202020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259" y="1261361"/>
            <a:ext cx="10621421" cy="4584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630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9" y="278785"/>
            <a:ext cx="4994182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2400" b="1" dirty="0" smtClean="0">
                <a:solidFill>
                  <a:srgbClr val="04A2B9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Implementation &amp; Execution</a:t>
            </a:r>
            <a:endParaRPr sz="2400" b="1" dirty="0">
              <a:latin typeface="Proxima Nova" panose="020B0604020202020204" charset="0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220717" y="1061321"/>
            <a:ext cx="11655973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/>
            <a:endParaRPr lang="en-IN" dirty="0">
              <a:latin typeface="Proxima Nova" panose="020B060402020202020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37931" y="5877771"/>
            <a:ext cx="36260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Proxima Nova" panose="020B0604020202020204" charset="0"/>
              </a:rPr>
              <a:t>Notifications Page</a:t>
            </a:r>
            <a:endParaRPr lang="en-IN" sz="2000" dirty="0">
              <a:latin typeface="Proxima Nova" panose="020B060402020202020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60" y="1261360"/>
            <a:ext cx="10866120" cy="429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060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8" y="278785"/>
            <a:ext cx="8129741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US" sz="2400" b="1" dirty="0" smtClean="0">
                <a:solidFill>
                  <a:srgbClr val="04A2B9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Flow with Planning and Scheduling</a:t>
            </a:r>
            <a:endParaRPr sz="2400" b="1" dirty="0">
              <a:latin typeface="Proxima Nova" panose="020B0604020202020204" charset="0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220717" y="1061321"/>
            <a:ext cx="11655973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/>
            <a:endParaRPr lang="en-IN" dirty="0">
              <a:latin typeface="Proxima Nova" panose="020B060402020202020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49411" y="5994799"/>
            <a:ext cx="36260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Proxima Nova" panose="020B0604020202020204" charset="0"/>
              </a:rPr>
              <a:t>Gantt Chart</a:t>
            </a:r>
            <a:endParaRPr lang="en-IN" sz="2000" dirty="0">
              <a:latin typeface="Proxima Nova" panose="020B060402020202020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720" y="1295400"/>
            <a:ext cx="10988040" cy="446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030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8" y="309562"/>
            <a:ext cx="8129741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400" b="1" dirty="0" smtClean="0">
                <a:solidFill>
                  <a:srgbClr val="04A2B9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Expected Outcomes</a:t>
            </a:r>
            <a:endParaRPr sz="2400" b="1" dirty="0">
              <a:latin typeface="Proxima Nova" panose="020B0604020202020204" charset="0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251197" y="1152761"/>
            <a:ext cx="11655973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dirty="0">
              <a:latin typeface="Proxima Nova" panose="020B0604020202020204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1197" y="-7079997"/>
            <a:ext cx="11270243" cy="126496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kumimoji="0" lang="en-US" altLang="en-US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Streamlined Vaccination Tracking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Efficiently manage and monitor each child's vaccination schedule with automated status updates (Due, Upcoming, Completed).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Responsive and Intuitive Dashboard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Offers real-time insights into total babies registered, vaccines given, upcoming doses, and reminders through a clean, user-friendly UI.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Integrated Doctor &amp; Hospital Information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Displays doctor profiles with relevant contact and vaccine assignment details for better coordination and trust.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919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8" y="309562"/>
            <a:ext cx="8129741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400" b="1" dirty="0" smtClean="0">
                <a:solidFill>
                  <a:srgbClr val="04A2B9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 Expected Outcomes</a:t>
            </a:r>
            <a:endParaRPr sz="2400" b="1" dirty="0">
              <a:latin typeface="Proxima Nova" panose="020B0604020202020204" charset="0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251197" y="1152761"/>
            <a:ext cx="11655973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en-IN" dirty="0">
              <a:latin typeface="Proxima Nova" panose="020B0604020202020204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51197" y="-5602670"/>
            <a:ext cx="11270243" cy="9694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Proxima Nova" panose="020B060402020202020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tx1"/>
              </a:solidFill>
              <a:latin typeface="Proxima Nova" panose="020B060402020202020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Proxima Nova" panose="020B060402020202020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tx1"/>
              </a:solidFill>
              <a:latin typeface="Proxima Nova" panose="020B060402020202020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Proxima Nova" panose="020B060402020202020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tx1"/>
              </a:solidFill>
              <a:latin typeface="Proxima Nova" panose="020B060402020202020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Proxima Nova" panose="020B060402020202020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tx1"/>
              </a:solidFill>
              <a:latin typeface="Proxima Nova" panose="020B060402020202020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Proxima Nova" panose="020B060402020202020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tx1"/>
              </a:solidFill>
              <a:latin typeface="Proxima Nova" panose="020B060402020202020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Proxima Nova" panose="020B060402020202020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tx1"/>
              </a:solidFill>
              <a:latin typeface="Proxima Nova" panose="020B060402020202020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Proxima Nova" panose="020B060402020202020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tx1"/>
              </a:solidFill>
              <a:latin typeface="Proxima Nova" panose="020B060402020202020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Proxima Nova" panose="020B060402020202020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tx1"/>
              </a:solidFill>
              <a:latin typeface="Proxima Nova" panose="020B060402020202020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Proxima Nova" panose="020B060402020202020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tx1"/>
              </a:solidFill>
              <a:latin typeface="Proxima Nova" panose="020B060402020202020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Proxima Nova" panose="020B060402020202020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Proxima Nova" panose="020B0604020202020204" charset="0"/>
              </a:rPr>
              <a:t>Smart Notifications &amp; Reminders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Proxima Nova" panose="020B0604020202020204" charset="0"/>
              </a:rPr>
              <a:t>Real-time alerts and reminders for parents using Firebase and local notification systems, ensuring timely vaccinations.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Proxima Nova" panose="020B0604020202020204" charset="0"/>
              </a:rPr>
              <a:t>Cloud-Based Data Management with Firebase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Proxima Nova" panose="020B0604020202020204" charset="0"/>
              </a:rPr>
              <a:t>Secure authentication and real-time data storage using Firebase Firestore, enabling scalability and consistent access across platforms.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0671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8" y="309562"/>
            <a:ext cx="8129741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400" b="1" dirty="0" smtClean="0">
                <a:solidFill>
                  <a:srgbClr val="04A2B9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References</a:t>
            </a:r>
            <a:endParaRPr sz="2400" b="1" dirty="0">
              <a:latin typeface="Proxima Nova" panose="020B0604020202020204" charset="0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251197" y="1152761"/>
            <a:ext cx="11655973" cy="5355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indent="-457200" algn="just">
              <a:buAutoNum type="arabicPeriod"/>
            </a:pPr>
            <a:r>
              <a:rPr lang="en-IN" sz="2400" dirty="0" smtClean="0">
                <a:latin typeface="Proxima Nova" panose="020B0604020202020204" charset="0"/>
              </a:rPr>
              <a:t>Stack Overflow</a:t>
            </a:r>
          </a:p>
          <a:p>
            <a:pPr algn="just"/>
            <a:r>
              <a:rPr lang="en-US" sz="2400" dirty="0">
                <a:latin typeface="Proxima Nova" panose="020B0604020202020204" charset="0"/>
              </a:rPr>
              <a:t> </a:t>
            </a:r>
            <a:r>
              <a:rPr lang="en-US" sz="2400" dirty="0" smtClean="0">
                <a:latin typeface="Proxima Nova" panose="020B0604020202020204" charset="0"/>
              </a:rPr>
              <a:t>     </a:t>
            </a:r>
            <a:r>
              <a:rPr lang="en-IN" sz="2400" dirty="0">
                <a:hlinkClick r:id="rId4"/>
              </a:rPr>
              <a:t>https://</a:t>
            </a:r>
            <a:r>
              <a:rPr lang="en-IN" sz="2400" dirty="0" smtClean="0">
                <a:hlinkClick r:id="rId4"/>
              </a:rPr>
              <a:t>stackoverflow.com</a:t>
            </a:r>
            <a:endParaRPr lang="en-IN" sz="2400" dirty="0" smtClean="0"/>
          </a:p>
          <a:p>
            <a:pPr algn="just"/>
            <a:endParaRPr lang="en-US" sz="2400" dirty="0" smtClean="0">
              <a:latin typeface="Proxima Nova" panose="020B0604020202020204" charset="0"/>
            </a:endParaRPr>
          </a:p>
          <a:p>
            <a:pPr algn="just"/>
            <a:r>
              <a:rPr lang="en-US" sz="2400" dirty="0" smtClean="0">
                <a:latin typeface="Proxima Nova" panose="020B0604020202020204" charset="0"/>
              </a:rPr>
              <a:t>2. </a:t>
            </a:r>
            <a:r>
              <a:rPr lang="fr-FR" sz="2400" dirty="0"/>
              <a:t>Dart Packages </a:t>
            </a:r>
            <a:r>
              <a:rPr lang="fr-FR" sz="2400" dirty="0" smtClean="0"/>
              <a:t>(Pub. Dev) </a:t>
            </a:r>
          </a:p>
          <a:p>
            <a:pPr algn="just"/>
            <a:r>
              <a:rPr lang="fr-FR" sz="2400" dirty="0"/>
              <a:t> </a:t>
            </a:r>
            <a:r>
              <a:rPr lang="fr-FR" sz="2400" dirty="0" smtClean="0"/>
              <a:t>    </a:t>
            </a:r>
            <a:r>
              <a:rPr lang="fr-FR" sz="2400" dirty="0">
                <a:hlinkClick r:id="rId5"/>
              </a:rPr>
              <a:t>https://</a:t>
            </a:r>
            <a:r>
              <a:rPr lang="fr-FR" sz="2400" dirty="0" smtClean="0">
                <a:hlinkClick r:id="rId5"/>
              </a:rPr>
              <a:t>pub.dev</a:t>
            </a:r>
            <a:endParaRPr lang="fr-FR" sz="2400" dirty="0" smtClean="0"/>
          </a:p>
          <a:p>
            <a:pPr algn="just"/>
            <a:endParaRPr lang="fr-FR" sz="2400" dirty="0"/>
          </a:p>
          <a:p>
            <a:pPr algn="just"/>
            <a:r>
              <a:rPr lang="fr-FR" sz="2400" dirty="0" smtClean="0"/>
              <a:t>3. </a:t>
            </a:r>
            <a:r>
              <a:rPr lang="en-IN" sz="2400" dirty="0"/>
              <a:t>Flutter Packages </a:t>
            </a:r>
            <a:endParaRPr lang="en-IN" sz="2400" dirty="0" smtClean="0"/>
          </a:p>
          <a:p>
            <a:pPr algn="just"/>
            <a:r>
              <a:rPr lang="en-IN" sz="2400" dirty="0"/>
              <a:t> </a:t>
            </a:r>
            <a:r>
              <a:rPr lang="en-IN" sz="2400" dirty="0" smtClean="0"/>
              <a:t>    </a:t>
            </a:r>
            <a:r>
              <a:rPr lang="en-IN" sz="2400" dirty="0">
                <a:hlinkClick r:id="rId5"/>
              </a:rPr>
              <a:t>https://</a:t>
            </a:r>
            <a:r>
              <a:rPr lang="en-IN" sz="2400" dirty="0" smtClean="0">
                <a:hlinkClick r:id="rId5"/>
              </a:rPr>
              <a:t>pub.dev</a:t>
            </a:r>
            <a:endParaRPr lang="en-IN" sz="2400" dirty="0" smtClean="0"/>
          </a:p>
          <a:p>
            <a:pPr algn="just"/>
            <a:endParaRPr lang="fr-FR" sz="2400" dirty="0" smtClean="0"/>
          </a:p>
          <a:p>
            <a:pPr algn="just"/>
            <a:endParaRPr lang="en-US" sz="2400" dirty="0" smtClean="0"/>
          </a:p>
          <a:p>
            <a:pPr algn="just"/>
            <a:r>
              <a:rPr lang="en-US" sz="2400" dirty="0" smtClean="0"/>
              <a:t>      </a:t>
            </a:r>
            <a:endParaRPr lang="en-US" sz="2400" dirty="0"/>
          </a:p>
          <a:p>
            <a:pPr algn="just"/>
            <a:endParaRPr lang="en-IN" sz="2400" dirty="0" smtClean="0"/>
          </a:p>
          <a:p>
            <a:pPr algn="just"/>
            <a:endParaRPr lang="en-IN" sz="2400" dirty="0" smtClean="0"/>
          </a:p>
          <a:p>
            <a:pPr algn="just"/>
            <a:r>
              <a:rPr lang="en-US" sz="2400" dirty="0">
                <a:latin typeface="Proxima Nova" panose="020B0604020202020204" charset="0"/>
              </a:rPr>
              <a:t> </a:t>
            </a:r>
            <a:r>
              <a:rPr lang="en-US" sz="2400" dirty="0" smtClean="0">
                <a:latin typeface="Proxima Nova" panose="020B0604020202020204" charset="0"/>
              </a:rPr>
              <a:t>      </a:t>
            </a:r>
            <a:endParaRPr lang="en-IN" sz="2400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7763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 txBox="1">
            <a:spLocks noGrp="1"/>
          </p:cNvSpPr>
          <p:nvPr>
            <p:ph type="title"/>
          </p:nvPr>
        </p:nvSpPr>
        <p:spPr>
          <a:xfrm>
            <a:off x="534259" y="309562"/>
            <a:ext cx="2320909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4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Outline</a:t>
            </a:r>
            <a:endParaRPr sz="24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0" name="Google Shape;100;p3"/>
          <p:cNvSpPr txBox="1"/>
          <p:nvPr/>
        </p:nvSpPr>
        <p:spPr>
          <a:xfrm>
            <a:off x="363466" y="1275186"/>
            <a:ext cx="11267216" cy="5539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en-IN" sz="2400" dirty="0" smtClean="0"/>
              <a:t>Abstract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en-US" sz="2400" dirty="0" smtClean="0"/>
              <a:t>Introduction</a:t>
            </a:r>
            <a:endParaRPr lang="en-IN" sz="2400" dirty="0" smtClean="0"/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Literature </a:t>
            </a:r>
            <a:r>
              <a:rPr lang="en-US" sz="2400" dirty="0" smtClean="0"/>
              <a:t>Review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en-US" sz="2400" dirty="0" smtClean="0"/>
              <a:t>Tools &amp; Technology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en-US" sz="2400" dirty="0" smtClean="0"/>
              <a:t>Problem Statement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en-US" sz="2400" dirty="0" smtClean="0"/>
              <a:t>Proposed System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en-US" sz="2400" dirty="0" smtClean="0"/>
              <a:t>Requirement Analysis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en-US" sz="2400" dirty="0" smtClean="0"/>
              <a:t>System Design &amp; Implementation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en-US" sz="2400" dirty="0" smtClean="0"/>
              <a:t>Planning and Scheduling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en-US" sz="2400" dirty="0" smtClean="0"/>
              <a:t>System Design and Implementation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en-US" sz="2400" dirty="0" smtClean="0"/>
              <a:t>Project Screenshots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en-US" sz="2400" dirty="0" smtClean="0"/>
              <a:t>Conclusion</a:t>
            </a:r>
          </a:p>
          <a:p>
            <a:pPr marL="342900" lvl="0" indent="-342900" algn="just">
              <a:buFont typeface="Arial" panose="020B0604020202020204" pitchFamily="34" charset="0"/>
              <a:buChar char="•"/>
            </a:pPr>
            <a:r>
              <a:rPr lang="en-US" sz="2400" dirty="0" smtClean="0"/>
              <a:t>References</a:t>
            </a:r>
            <a:endParaRPr lang="en-IN" sz="2400" dirty="0" smtClean="0"/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sz="3600" dirty="0" smtClean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8" y="309562"/>
            <a:ext cx="8129741" cy="382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400" b="1" dirty="0" smtClean="0">
                <a:solidFill>
                  <a:srgbClr val="04A2B9"/>
                </a:solidFill>
                <a:latin typeface="Proxima Nova" panose="020B0604020202020204" charset="0"/>
                <a:ea typeface="Proxima Nova"/>
                <a:cs typeface="Proxima Nova"/>
                <a:sym typeface="Proxima Nova"/>
              </a:rPr>
              <a:t>Conclusion</a:t>
            </a:r>
            <a:endParaRPr sz="2400" b="1" dirty="0">
              <a:latin typeface="Proxima Nova" panose="020B0604020202020204" charset="0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251197" y="1152761"/>
            <a:ext cx="11655973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Proxima Nova" panose="020B0604020202020204" charset="0"/>
              </a:rPr>
              <a:t>The Child Vaccination Tracker System is a smart and user-friendly platform that helps parents and healthcare providers keep track of children’s vaccination schedules. </a:t>
            </a:r>
            <a:endParaRPr lang="en-US" sz="2400" dirty="0" smtClean="0">
              <a:latin typeface="Proxima Nova" panose="020B060402020202020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Proxima Nova" panose="020B0604020202020204" charset="0"/>
              </a:rPr>
              <a:t>With </a:t>
            </a:r>
            <a:r>
              <a:rPr lang="en-US" sz="2400" dirty="0">
                <a:latin typeface="Proxima Nova" panose="020B0604020202020204" charset="0"/>
              </a:rPr>
              <a:t>real-time updates, secure login, and organized data through Firebase, the system ensures timely immunizations and reduces the risk of missed vaccines. </a:t>
            </a:r>
            <a:endParaRPr lang="en-US" sz="2400" dirty="0" smtClean="0">
              <a:latin typeface="Proxima Nova" panose="020B060402020202020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Proxima Nova" panose="020B0604020202020204" charset="0"/>
              </a:rPr>
              <a:t>It </a:t>
            </a:r>
            <a:r>
              <a:rPr lang="en-US" sz="2400" dirty="0">
                <a:latin typeface="Proxima Nova" panose="020B0604020202020204" charset="0"/>
              </a:rPr>
              <a:t>improves health awareness and makes vaccination tracking easier and more efficient.</a:t>
            </a:r>
            <a:endParaRPr lang="en-IN" sz="2400" dirty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413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9" y="278785"/>
            <a:ext cx="4047266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 Abstract</a:t>
            </a:r>
            <a:endParaRPr sz="28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210207" y="1071831"/>
            <a:ext cx="11235559" cy="4616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Proxima Nova" panose="020B0604020202020204" charset="0"/>
              </a:rPr>
              <a:t>The Child Vaccination Tracker System is a digital solution designed to help parents, caregivers, and healthcare professionals manage and track a child’s immunization schedule effectively. </a:t>
            </a:r>
            <a:endParaRPr lang="en-US" sz="2400" dirty="0" smtClean="0">
              <a:latin typeface="Proxima Nova" panose="020B060402020202020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Proxima Nova" panose="020B0604020202020204" charset="0"/>
              </a:rPr>
              <a:t>Developed </a:t>
            </a:r>
            <a:r>
              <a:rPr lang="en-US" sz="2400" dirty="0">
                <a:latin typeface="Proxima Nova" panose="020B0604020202020204" charset="0"/>
              </a:rPr>
              <a:t>using Flutter with Firebase integration, the system ensures secure user authentication, real-time data storage, and cross-platform accessibility. </a:t>
            </a:r>
            <a:endParaRPr lang="en-US" sz="2400" dirty="0" smtClean="0">
              <a:latin typeface="Proxima Nova" panose="020B060402020202020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Proxima Nova" panose="020B0604020202020204" charset="0"/>
              </a:rPr>
              <a:t>It </a:t>
            </a:r>
            <a:r>
              <a:rPr lang="en-US" sz="2400" dirty="0">
                <a:latin typeface="Proxima Nova" panose="020B0604020202020204" charset="0"/>
              </a:rPr>
              <a:t>allows users to register accounts, create baby profiles with essential details, and view personalized vaccination schedules based on the child's age. </a:t>
            </a:r>
            <a:endParaRPr lang="en-US" sz="2400" dirty="0" smtClean="0">
              <a:latin typeface="Proxima Nova" panose="020B060402020202020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Proxima Nova" panose="020B0604020202020204" charset="0"/>
              </a:rPr>
              <a:t>The </a:t>
            </a:r>
            <a:r>
              <a:rPr lang="en-US" sz="2400" dirty="0">
                <a:latin typeface="Proxima Nova" panose="020B0604020202020204" charset="0"/>
              </a:rPr>
              <a:t>system sends timely reminders for upcoming vaccines, maintains a history of completed doses, and presents an intuitive dashboard with statistics on registered babies, vaccines given, and reminders set. </a:t>
            </a:r>
            <a:endParaRPr lang="en-US" sz="2400" dirty="0" smtClean="0">
              <a:latin typeface="Proxima Nova" panose="020B060402020202020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Proxima Nova" panose="020B0604020202020204" charset="0"/>
              </a:rPr>
              <a:t>Additional </a:t>
            </a:r>
            <a:r>
              <a:rPr lang="en-US" sz="2400" dirty="0">
                <a:latin typeface="Proxima Nova" panose="020B0604020202020204" charset="0"/>
              </a:rPr>
              <a:t>features include access to doctor and hospital listings, notifications, and a responsive user interface optimized for both mobile and web platforms. </a:t>
            </a:r>
            <a:endParaRPr sz="2800" dirty="0" smtClean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9467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9" y="278785"/>
            <a:ext cx="4047266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Introduction</a:t>
            </a:r>
            <a:endParaRPr sz="28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293688" y="1315244"/>
            <a:ext cx="11622087" cy="4985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Proxima Nova" panose="020B0604020202020204" charset="0"/>
              </a:rPr>
              <a:t>The Child Vaccination Tracker System is a modern, user-friendly mobile and web-based application designed to assist parents, guardians, and healthcare professionals in efficiently managing and tracking a child’s vaccination schedule.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Proxima Nova" panose="020B0604020202020204" charset="0"/>
              </a:rPr>
              <a:t>This system ensures that children receive timely immunizations by providing smart reminders, digital records, and insightful dashboards. </a:t>
            </a:r>
            <a:endParaRPr lang="en-US" sz="2400" dirty="0" smtClean="0">
              <a:latin typeface="Proxima Nova" panose="020B060402020202020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Proxima Nova" panose="020B0604020202020204" charset="0"/>
              </a:rPr>
              <a:t>Built </a:t>
            </a:r>
            <a:r>
              <a:rPr lang="en-US" sz="2400" dirty="0">
                <a:latin typeface="Proxima Nova" panose="020B0604020202020204" charset="0"/>
              </a:rPr>
              <a:t>using Flutter and powered by Firebase, the platform offers a seamless experience for user registration, vaccine scheduling, baby profile management, and vaccination history tracking.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Proxima Nova" panose="020B0604020202020204" charset="0"/>
              </a:rPr>
              <a:t>With features such as secure authentication, baby registration, vaccination reminders, doctor information, and real-time updates, the system bridges the gap between caregivers and healthcare, promoting public health awareness and reducing missed or delayed vaccinations.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•"/>
            </a:pPr>
            <a:endParaRPr sz="2400" dirty="0" smtClean="0"/>
          </a:p>
        </p:txBody>
      </p:sp>
    </p:spTree>
    <p:extLst>
      <p:ext uri="{BB962C8B-B14F-4D97-AF65-F5344CB8AC3E}">
        <p14:creationId xmlns:p14="http://schemas.microsoft.com/office/powerpoint/2010/main" val="3444866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9" y="278785"/>
            <a:ext cx="4047266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Introduction</a:t>
            </a:r>
            <a:endParaRPr sz="28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293688" y="1315244"/>
            <a:ext cx="11622087" cy="350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Proxima Nova" panose="020B0604020202020204" charset="0"/>
              </a:rPr>
              <a:t>The Child Vaccination Tracker System is a modern, mobile and web-based app that helps parents and healthcare professionals manage child immunization schedules efficiently.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Proxima Nova" panose="020B0604020202020204" charset="0"/>
              </a:rPr>
              <a:t>It ensures timely vaccinations by offering smart reminders, digital vaccine records, and user-friendly dashboards.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Proxima Nova" panose="020B0604020202020204" charset="0"/>
              </a:rPr>
              <a:t>Developed using Flutter and Firebase, the system supports seamless user registration, baby profile creation, and vaccine history tracking.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Proxima Nova" panose="020B0604020202020204" charset="0"/>
              </a:rPr>
              <a:t>Key features include secure login, vaccination reminders, doctor/hospital details, and real-time data updates</a:t>
            </a:r>
            <a:r>
              <a:rPr lang="en-US" sz="2400" dirty="0" smtClean="0">
                <a:latin typeface="Proxima Nova" panose="020B0604020202020204" charset="0"/>
              </a:rPr>
              <a:t>.</a:t>
            </a:r>
            <a:endParaRPr lang="en-US" sz="2400" dirty="0">
              <a:latin typeface="Proxima Nova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9" y="278785"/>
            <a:ext cx="4047266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 Literature Review</a:t>
            </a:r>
            <a:endParaRPr sz="28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220717" y="1061321"/>
            <a:ext cx="11655973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/>
            <a:endParaRPr lang="en-IN" sz="2000" dirty="0" smtClean="0">
              <a:latin typeface="Proxima Nova" panose="020B0604020202020204" charset="0"/>
            </a:endParaRPr>
          </a:p>
          <a:p>
            <a:pPr algn="just"/>
            <a:endParaRPr lang="en-IN" sz="3200" b="1" dirty="0" smtClean="0">
              <a:latin typeface="Proxima Nova" panose="020B0604020202020204" charset="0"/>
            </a:endParaRPr>
          </a:p>
          <a:p>
            <a:pPr algn="just"/>
            <a:endParaRPr sz="3200" dirty="0" smtClean="0">
              <a:latin typeface="Proxima Nova" panose="020B0604020202020204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982230"/>
              </p:ext>
            </p:extLst>
          </p:nvPr>
        </p:nvGraphicFramePr>
        <p:xfrm>
          <a:off x="790901" y="1208690"/>
          <a:ext cx="10907112" cy="5065659"/>
        </p:xfrm>
        <a:graphic>
          <a:graphicData uri="http://schemas.openxmlformats.org/drawingml/2006/table">
            <a:tbl>
              <a:tblPr/>
              <a:tblGrid>
                <a:gridCol w="2726778">
                  <a:extLst>
                    <a:ext uri="{9D8B030D-6E8A-4147-A177-3AD203B41FA5}">
                      <a16:colId xmlns:a16="http://schemas.microsoft.com/office/drawing/2014/main" val="2451723920"/>
                    </a:ext>
                  </a:extLst>
                </a:gridCol>
                <a:gridCol w="2726778">
                  <a:extLst>
                    <a:ext uri="{9D8B030D-6E8A-4147-A177-3AD203B41FA5}">
                      <a16:colId xmlns:a16="http://schemas.microsoft.com/office/drawing/2014/main" val="2993499095"/>
                    </a:ext>
                  </a:extLst>
                </a:gridCol>
                <a:gridCol w="2726778">
                  <a:extLst>
                    <a:ext uri="{9D8B030D-6E8A-4147-A177-3AD203B41FA5}">
                      <a16:colId xmlns:a16="http://schemas.microsoft.com/office/drawing/2014/main" val="1104667955"/>
                    </a:ext>
                  </a:extLst>
                </a:gridCol>
                <a:gridCol w="2726778">
                  <a:extLst>
                    <a:ext uri="{9D8B030D-6E8A-4147-A177-3AD203B41FA5}">
                      <a16:colId xmlns:a16="http://schemas.microsoft.com/office/drawing/2014/main" val="1983725454"/>
                    </a:ext>
                  </a:extLst>
                </a:gridCol>
              </a:tblGrid>
              <a:tr h="516477">
                <a:tc>
                  <a:txBody>
                    <a:bodyPr/>
                    <a:lstStyle/>
                    <a:p>
                      <a:r>
                        <a:rPr lang="en-IN" sz="2000" dirty="0">
                          <a:latin typeface="Proxima Nova" panose="020B0604020202020204" charset="0"/>
                        </a:rPr>
                        <a:t>Name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2000">
                          <a:latin typeface="Proxima Nova" panose="020B0604020202020204" charset="0"/>
                        </a:rPr>
                        <a:t>Type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2000">
                          <a:latin typeface="Proxima Nova" panose="020B0604020202020204" charset="0"/>
                        </a:rPr>
                        <a:t>Advantages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2000">
                          <a:latin typeface="Proxima Nova" panose="020B0604020202020204" charset="0"/>
                        </a:rPr>
                        <a:t>Disadvantages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945370"/>
                  </a:ext>
                </a:extLst>
              </a:tr>
              <a:tr h="2324142">
                <a:tc>
                  <a:txBody>
                    <a:bodyPr/>
                    <a:lstStyle/>
                    <a:p>
                      <a:r>
                        <a:rPr lang="en-IN" sz="2000" dirty="0" smtClean="0">
                          <a:latin typeface="Proxima Nova" panose="020B0604020202020204" charset="0"/>
                        </a:rPr>
                        <a:t>1. </a:t>
                      </a:r>
                      <a:r>
                        <a:rPr lang="en-IN" sz="2000" dirty="0" err="1" smtClean="0">
                          <a:latin typeface="Proxima Nova" panose="020B0604020202020204" charset="0"/>
                        </a:rPr>
                        <a:t>VaccTrack</a:t>
                      </a:r>
                      <a:endParaRPr lang="en-IN" sz="2000" dirty="0">
                        <a:latin typeface="Proxima Nova" panose="020B060402020202020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dirty="0">
                          <a:latin typeface="Proxima Nova" panose="020B0604020202020204" charset="0"/>
                        </a:rPr>
                        <a:t>Mobile App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Proxima Nova" panose="020B0604020202020204" charset="0"/>
                        </a:rPr>
                        <a:t>• Sends timely reminders for vaccinations/boosters.</a:t>
                      </a:r>
                      <a:br>
                        <a:rPr lang="en-US" sz="2000" dirty="0">
                          <a:latin typeface="Proxima Nova" panose="020B0604020202020204" charset="0"/>
                        </a:rPr>
                      </a:br>
                      <a:r>
                        <a:rPr lang="en-US" sz="2000" dirty="0">
                          <a:latin typeface="Proxima Nova" panose="020B0604020202020204" charset="0"/>
                        </a:rPr>
                        <a:t>• Supports multiple profiles (children, elders, family members).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Proxima Nova" panose="020B0604020202020204" charset="0"/>
                        </a:rPr>
                        <a:t>• Some features require internet (e.g., certificate verification).</a:t>
                      </a:r>
                      <a:br>
                        <a:rPr lang="en-US" sz="2000" dirty="0">
                          <a:latin typeface="Proxima Nova" panose="020B0604020202020204" charset="0"/>
                        </a:rPr>
                      </a:br>
                      <a:r>
                        <a:rPr lang="en-US" sz="2000" dirty="0">
                          <a:latin typeface="Proxima Nova" panose="020B0604020202020204" charset="0"/>
                        </a:rPr>
                        <a:t>• Not connected with healthcare/government registries.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6827100"/>
                  </a:ext>
                </a:extLst>
              </a:tr>
              <a:tr h="1962609">
                <a:tc>
                  <a:txBody>
                    <a:bodyPr/>
                    <a:lstStyle/>
                    <a:p>
                      <a:r>
                        <a:rPr lang="en-IN" sz="2000" dirty="0" smtClean="0">
                          <a:latin typeface="Proxima Nova" panose="020B0604020202020204" charset="0"/>
                        </a:rPr>
                        <a:t>2. </a:t>
                      </a:r>
                      <a:r>
                        <a:rPr lang="en-IN" sz="2000" dirty="0" err="1" smtClean="0">
                          <a:latin typeface="Proxima Nova" panose="020B0604020202020204" charset="0"/>
                        </a:rPr>
                        <a:t>CANImmunize</a:t>
                      </a:r>
                      <a:endParaRPr lang="en-IN" sz="2000" dirty="0">
                        <a:latin typeface="Proxima Nova" panose="020B060402020202020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dirty="0">
                          <a:latin typeface="Proxima Nova" panose="020B0604020202020204" charset="0"/>
                        </a:rPr>
                        <a:t>Mobile App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Proxima Nova" panose="020B0604020202020204" charset="0"/>
                        </a:rPr>
                        <a:t>• Export immunization records as PDF for schools, travel, or healthcare providers.</a:t>
                      </a:r>
                      <a:br>
                        <a:rPr lang="en-US" sz="2000" dirty="0">
                          <a:latin typeface="Proxima Nova" panose="020B0604020202020204" charset="0"/>
                        </a:rPr>
                      </a:br>
                      <a:r>
                        <a:rPr lang="en-US" sz="2000" dirty="0">
                          <a:latin typeface="Proxima Nova" panose="020B0604020202020204" charset="0"/>
                        </a:rPr>
                        <a:t>• No need to carry physical records.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Proxima Nova" panose="020B0604020202020204" charset="0"/>
                        </a:rPr>
                        <a:t>• Does not auto-fetch records from government databases.</a:t>
                      </a:r>
                      <a:br>
                        <a:rPr lang="en-US" sz="2000" dirty="0">
                          <a:latin typeface="Proxima Nova" panose="020B0604020202020204" charset="0"/>
                        </a:rPr>
                      </a:br>
                      <a:r>
                        <a:rPr lang="en-US" sz="2000" dirty="0">
                          <a:latin typeface="Proxima Nova" panose="020B0604020202020204" charset="0"/>
                        </a:rPr>
                        <a:t>• Users must manually enter/request data</a:t>
                      </a:r>
                      <a:r>
                        <a:rPr lang="en-US" sz="2000" dirty="0" smtClean="0">
                          <a:latin typeface="Proxima Nova" panose="020B0604020202020204" charset="0"/>
                        </a:rPr>
                        <a:t>.</a:t>
                      </a:r>
                    </a:p>
                    <a:p>
                      <a:endParaRPr lang="en-US" sz="2000" dirty="0" smtClean="0">
                        <a:latin typeface="Proxima Nova" panose="020B060402020202020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86515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7723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9" y="278785"/>
            <a:ext cx="4047266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 Literature Review</a:t>
            </a:r>
            <a:endParaRPr sz="28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220717" y="1061321"/>
            <a:ext cx="11655973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/>
            <a:endParaRPr lang="en-IN" sz="2000" dirty="0" smtClean="0">
              <a:latin typeface="Proxima Nova" panose="020B0604020202020204" charset="0"/>
            </a:endParaRPr>
          </a:p>
          <a:p>
            <a:pPr algn="just"/>
            <a:endParaRPr lang="en-IN" sz="3200" b="1" dirty="0" smtClean="0">
              <a:latin typeface="Proxima Nova" panose="020B0604020202020204" charset="0"/>
            </a:endParaRPr>
          </a:p>
          <a:p>
            <a:pPr algn="just"/>
            <a:endParaRPr sz="3200" dirty="0" smtClean="0">
              <a:latin typeface="Proxima Nova" panose="020B0604020202020204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7022284"/>
              </p:ext>
            </p:extLst>
          </p:nvPr>
        </p:nvGraphicFramePr>
        <p:xfrm>
          <a:off x="790901" y="1208690"/>
          <a:ext cx="10907112" cy="4803228"/>
        </p:xfrm>
        <a:graphic>
          <a:graphicData uri="http://schemas.openxmlformats.org/drawingml/2006/table">
            <a:tbl>
              <a:tblPr/>
              <a:tblGrid>
                <a:gridCol w="2726778">
                  <a:extLst>
                    <a:ext uri="{9D8B030D-6E8A-4147-A177-3AD203B41FA5}">
                      <a16:colId xmlns:a16="http://schemas.microsoft.com/office/drawing/2014/main" val="2451723920"/>
                    </a:ext>
                  </a:extLst>
                </a:gridCol>
                <a:gridCol w="2726778">
                  <a:extLst>
                    <a:ext uri="{9D8B030D-6E8A-4147-A177-3AD203B41FA5}">
                      <a16:colId xmlns:a16="http://schemas.microsoft.com/office/drawing/2014/main" val="2993499095"/>
                    </a:ext>
                  </a:extLst>
                </a:gridCol>
                <a:gridCol w="2726778">
                  <a:extLst>
                    <a:ext uri="{9D8B030D-6E8A-4147-A177-3AD203B41FA5}">
                      <a16:colId xmlns:a16="http://schemas.microsoft.com/office/drawing/2014/main" val="1104667955"/>
                    </a:ext>
                  </a:extLst>
                </a:gridCol>
                <a:gridCol w="2726778">
                  <a:extLst>
                    <a:ext uri="{9D8B030D-6E8A-4147-A177-3AD203B41FA5}">
                      <a16:colId xmlns:a16="http://schemas.microsoft.com/office/drawing/2014/main" val="1983725454"/>
                    </a:ext>
                  </a:extLst>
                </a:gridCol>
              </a:tblGrid>
              <a:tr h="516477">
                <a:tc>
                  <a:txBody>
                    <a:bodyPr/>
                    <a:lstStyle/>
                    <a:p>
                      <a:r>
                        <a:rPr lang="en-IN" sz="2000" dirty="0">
                          <a:latin typeface="Proxima Nova" panose="020B0604020202020204" charset="0"/>
                        </a:rPr>
                        <a:t>Name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2000">
                          <a:latin typeface="Proxima Nova" panose="020B0604020202020204" charset="0"/>
                        </a:rPr>
                        <a:t>Type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2000">
                          <a:latin typeface="Proxima Nova" panose="020B0604020202020204" charset="0"/>
                        </a:rPr>
                        <a:t>Advantages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2000">
                          <a:latin typeface="Proxima Nova" panose="020B0604020202020204" charset="0"/>
                        </a:rPr>
                        <a:t>Disadvantages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945370"/>
                  </a:ext>
                </a:extLst>
              </a:tr>
              <a:tr h="2324142">
                <a:tc>
                  <a:txBody>
                    <a:bodyPr/>
                    <a:lstStyle/>
                    <a:p>
                      <a:r>
                        <a:rPr lang="en-IN" sz="2000" dirty="0" smtClean="0">
                          <a:latin typeface="Proxima Nova" panose="020B0604020202020204" charset="0"/>
                        </a:rPr>
                        <a:t>3.Immunize Canada</a:t>
                      </a:r>
                      <a:endParaRPr lang="en-IN" sz="2000" dirty="0">
                        <a:latin typeface="Proxima Nova" panose="020B060402020202020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dirty="0" smtClean="0">
                          <a:latin typeface="Proxima Nova" panose="020B0604020202020204" charset="0"/>
                        </a:rPr>
                        <a:t>Government-Linked Website (Canada)</a:t>
                      </a:r>
                      <a:endParaRPr lang="en-IN" sz="2000" dirty="0">
                        <a:latin typeface="Proxima Nova" panose="020B060402020202020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Proxima Nova" panose="020B0604020202020204" charset="0"/>
                        </a:rPr>
                        <a:t>• Includes seasonal updates (e.g., flu shots, COVID-19), keeping content current.</a:t>
                      </a:r>
                      <a:endParaRPr lang="en-US" sz="2000" dirty="0">
                        <a:latin typeface="Proxima Nova" panose="020B060402020202020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Proxima Nova" panose="020B0604020202020204" charset="0"/>
                        </a:rPr>
                        <a:t>• Region-specific; schedules and resources tailored for Canada. </a:t>
                      </a:r>
                      <a:br>
                        <a:rPr lang="en-US" sz="2000" dirty="0" smtClean="0">
                          <a:latin typeface="Proxima Nova" panose="020B0604020202020204" charset="0"/>
                        </a:rPr>
                      </a:br>
                      <a:r>
                        <a:rPr lang="en-US" sz="2000" dirty="0" smtClean="0">
                          <a:latin typeface="Proxima Nova" panose="020B0604020202020204" charset="0"/>
                        </a:rPr>
                        <a:t>• Less suitable for users outside Canada.</a:t>
                      </a:r>
                      <a:endParaRPr lang="en-US" sz="2000" dirty="0">
                        <a:latin typeface="Proxima Nova" panose="020B060402020202020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26827100"/>
                  </a:ext>
                </a:extLst>
              </a:tr>
              <a:tr h="1962609">
                <a:tc>
                  <a:txBody>
                    <a:bodyPr/>
                    <a:lstStyle/>
                    <a:p>
                      <a:r>
                        <a:rPr lang="en-IN" sz="2000" dirty="0" smtClean="0">
                          <a:latin typeface="Proxima Nova" panose="020B0604020202020204" charset="0"/>
                        </a:rPr>
                        <a:t>4.HealthyChildren.org</a:t>
                      </a:r>
                      <a:endParaRPr lang="en-IN" sz="2000" dirty="0">
                        <a:latin typeface="Proxima Nova" panose="020B060402020202020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2000" dirty="0" smtClean="0">
                          <a:latin typeface="Proxima Nova" panose="020B0604020202020204" charset="0"/>
                        </a:rPr>
                        <a:t>Educational Website</a:t>
                      </a:r>
                      <a:endParaRPr lang="en-IN" sz="2000" dirty="0">
                        <a:latin typeface="Proxima Nova" panose="020B060402020202020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Proxima Nova" panose="020B0604020202020204" charset="0"/>
                        </a:rPr>
                        <a:t>• Content written and reviewed by certified pediatricians, making it highly trustworthy.</a:t>
                      </a:r>
                      <a:endParaRPr lang="en-US" sz="2000" dirty="0">
                        <a:latin typeface="Proxima Nova" panose="020B0604020202020204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latin typeface="Proxima Nova" panose="020B0604020202020204" charset="0"/>
                        </a:rPr>
                        <a:t>• No built-in tracker or reminder system. </a:t>
                      </a:r>
                      <a:br>
                        <a:rPr lang="en-US" sz="2000" dirty="0" smtClean="0">
                          <a:latin typeface="Proxima Nova" panose="020B0604020202020204" charset="0"/>
                        </a:rPr>
                      </a:br>
                      <a:r>
                        <a:rPr lang="en-US" sz="2000" dirty="0" smtClean="0">
                          <a:latin typeface="Proxima Nova" panose="020B0604020202020204" charset="0"/>
                        </a:rPr>
                        <a:t>• Purely educational; no user accounts or tracking features.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86515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963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"/>
          <p:cNvSpPr txBox="1">
            <a:spLocks noGrp="1"/>
          </p:cNvSpPr>
          <p:nvPr>
            <p:ph type="title"/>
          </p:nvPr>
        </p:nvSpPr>
        <p:spPr>
          <a:xfrm>
            <a:off x="534259" y="278785"/>
            <a:ext cx="4047266" cy="4437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A2B9"/>
              </a:buClr>
              <a:buSzPts val="2400"/>
              <a:buFont typeface="Proxima Nova"/>
              <a:buNone/>
            </a:pPr>
            <a:r>
              <a:rPr lang="en-US" sz="2800" b="1" dirty="0" smtClean="0">
                <a:solidFill>
                  <a:srgbClr val="04A2B9"/>
                </a:solidFill>
                <a:latin typeface="Proxima Nova"/>
                <a:ea typeface="Proxima Nova"/>
                <a:cs typeface="Proxima Nova"/>
                <a:sym typeface="Proxima Nova"/>
              </a:rPr>
              <a:t> Literature Review</a:t>
            </a:r>
            <a:endParaRPr sz="2800" b="1" dirty="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6" name="Google Shape;106;p4"/>
          <p:cNvSpPr txBox="1"/>
          <p:nvPr/>
        </p:nvSpPr>
        <p:spPr>
          <a:xfrm>
            <a:off x="220717" y="1061321"/>
            <a:ext cx="11655973" cy="6155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just"/>
            <a:r>
              <a:rPr lang="en-IN" sz="2800" dirty="0">
                <a:latin typeface="Proxima Nova" panose="020B0604020202020204" charset="0"/>
              </a:rPr>
              <a:t> </a:t>
            </a:r>
            <a:r>
              <a:rPr lang="en-IN" sz="2800" dirty="0" smtClean="0">
                <a:latin typeface="Proxima Nova" panose="020B0604020202020204" charset="0"/>
              </a:rPr>
              <a:t>5. </a:t>
            </a:r>
            <a:r>
              <a:rPr lang="en-IN" sz="2800" dirty="0">
                <a:latin typeface="Proxima Nova" panose="020B0604020202020204" charset="0"/>
              </a:rPr>
              <a:t>HealthyChildren.org – Vaccination Schedule</a:t>
            </a:r>
            <a:r>
              <a:rPr lang="en-US" sz="2800" dirty="0" smtClean="0">
                <a:latin typeface="Proxima Nova" panose="020B0604020202020204" charset="0"/>
              </a:rPr>
              <a:t>      </a:t>
            </a:r>
          </a:p>
          <a:p>
            <a:r>
              <a:rPr lang="en-US" sz="2800" b="1" dirty="0">
                <a:latin typeface="Proxima Nova" panose="020B0604020202020204" charset="0"/>
              </a:rPr>
              <a:t> </a:t>
            </a:r>
            <a:r>
              <a:rPr lang="en-US" sz="2800" b="1" dirty="0" smtClean="0">
                <a:latin typeface="Proxima Nova" panose="020B0604020202020204" charset="0"/>
              </a:rPr>
              <a:t>   </a:t>
            </a:r>
            <a:r>
              <a:rPr lang="en-IN" sz="2400" dirty="0" smtClean="0">
                <a:latin typeface="Proxima Nova" panose="020B0604020202020204" charset="0"/>
              </a:rPr>
              <a:t>Website:</a:t>
            </a:r>
            <a:r>
              <a:rPr lang="en-IN" sz="2800" dirty="0" smtClean="0">
                <a:latin typeface="Proxima Nova" panose="020B0604020202020204" charset="0"/>
              </a:rPr>
              <a:t> </a:t>
            </a:r>
            <a:r>
              <a:rPr lang="en-IN" sz="2800" dirty="0" smtClean="0">
                <a:latin typeface="Proxima Nova" panose="020B0604020202020204" charset="0"/>
                <a:hlinkClick r:id="rId4"/>
              </a:rPr>
              <a:t>https</a:t>
            </a:r>
            <a:r>
              <a:rPr lang="en-IN" sz="2800" dirty="0">
                <a:latin typeface="Proxima Nova" panose="020B0604020202020204" charset="0"/>
                <a:hlinkClick r:id="rId4"/>
              </a:rPr>
              <a:t>://</a:t>
            </a:r>
            <a:r>
              <a:rPr lang="en-IN" sz="2800" dirty="0" smtClean="0">
                <a:latin typeface="Proxima Nova" panose="020B0604020202020204" charset="0"/>
                <a:hlinkClick r:id="rId4"/>
              </a:rPr>
              <a:t>www.healthychildren.org/English/safety-                 prevention/immunizations/Pages/default.aspx</a:t>
            </a:r>
            <a:endParaRPr lang="en-IN" sz="2800" dirty="0" smtClean="0">
              <a:latin typeface="Proxima Nova" panose="020B0604020202020204" charset="0"/>
            </a:endParaRPr>
          </a:p>
          <a:p>
            <a:pPr algn="just"/>
            <a:r>
              <a:rPr lang="en-IN" sz="2800" dirty="0" smtClean="0">
                <a:latin typeface="Proxima Nova" panose="020B0604020202020204" charset="0"/>
              </a:rPr>
              <a:t>  </a:t>
            </a:r>
            <a:endParaRPr lang="en-US" sz="2400" dirty="0" smtClean="0">
              <a:latin typeface="Proxima Nova" panose="020B060402020202020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Proxima Nova" panose="020B0604020202020204" charset="0"/>
              </a:rPr>
              <a:t>Advantages:-</a:t>
            </a:r>
          </a:p>
          <a:p>
            <a:pPr algn="just"/>
            <a:r>
              <a:rPr lang="en-US" sz="2400" b="1" dirty="0" smtClean="0">
                <a:latin typeface="Proxima Nova" panose="020B0604020202020204" charset="0"/>
              </a:rPr>
              <a:t> </a:t>
            </a:r>
            <a:r>
              <a:rPr lang="en-US" sz="2400" dirty="0">
                <a:latin typeface="Proxima Nova" panose="020B0604020202020204" charset="0"/>
              </a:rPr>
              <a:t>Content is written and reviewed by certified pediatricians, making it highly </a:t>
            </a:r>
            <a:r>
              <a:rPr lang="en-US" sz="2400" dirty="0" smtClean="0">
                <a:latin typeface="Proxima Nova" panose="020B0604020202020204" charset="0"/>
              </a:rPr>
              <a:t>       trustworthy.</a:t>
            </a:r>
          </a:p>
          <a:p>
            <a:pPr algn="just"/>
            <a:endParaRPr lang="en-US" sz="2400" dirty="0">
              <a:latin typeface="Proxima Nova" panose="020B060402020202020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Proxima Nova" panose="020B0604020202020204" charset="0"/>
              </a:rPr>
              <a:t>Disadvantages:-</a:t>
            </a:r>
          </a:p>
          <a:p>
            <a:r>
              <a:rPr lang="en-US" sz="2400" b="1" dirty="0">
                <a:latin typeface="Proxima Nova" panose="020B0604020202020204" charset="0"/>
              </a:rPr>
              <a:t> </a:t>
            </a:r>
            <a:r>
              <a:rPr lang="en-US" sz="2400" dirty="0">
                <a:latin typeface="Proxima Nova" panose="020B0604020202020204" charset="0"/>
              </a:rPr>
              <a:t>No Built-in Tracker or Reminder System</a:t>
            </a:r>
          </a:p>
          <a:p>
            <a:r>
              <a:rPr lang="en-US" sz="2400" dirty="0">
                <a:latin typeface="Proxima Nova" panose="020B0604020202020204" charset="0"/>
              </a:rPr>
              <a:t>Does not offer user accounts or tracking features—purely educational.</a:t>
            </a:r>
          </a:p>
          <a:p>
            <a:pPr algn="just"/>
            <a:endParaRPr lang="en-US" sz="2400" dirty="0" smtClean="0">
              <a:latin typeface="Proxima Nova" panose="020B0604020202020204" charset="0"/>
            </a:endParaRPr>
          </a:p>
          <a:p>
            <a:pPr algn="just"/>
            <a:endParaRPr lang="en-IN" sz="2800" dirty="0" smtClean="0">
              <a:latin typeface="Proxima Nova" panose="020B0604020202020204" charset="0"/>
            </a:endParaRPr>
          </a:p>
          <a:p>
            <a:pPr algn="just"/>
            <a:endParaRPr lang="en-IN" sz="2800" b="1" dirty="0" smtClean="0">
              <a:latin typeface="Proxima Nova" panose="020B0604020202020204" charset="0"/>
            </a:endParaRPr>
          </a:p>
          <a:p>
            <a:pPr algn="just"/>
            <a:endParaRPr sz="2800" dirty="0" smtClean="0">
              <a:latin typeface="Proxima Nov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9777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8040</TotalTime>
  <Words>1215</Words>
  <Application>Microsoft Office PowerPoint</Application>
  <PresentationFormat>Widescreen</PresentationFormat>
  <Paragraphs>223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Proxima Nova</vt:lpstr>
      <vt:lpstr>Office Theme</vt:lpstr>
      <vt:lpstr>PowerPoint Presentation</vt:lpstr>
      <vt:lpstr>PowerPoint Presentation</vt:lpstr>
      <vt:lpstr>Outline</vt:lpstr>
      <vt:lpstr> Abstract</vt:lpstr>
      <vt:lpstr>Introduction</vt:lpstr>
      <vt:lpstr>Introduction</vt:lpstr>
      <vt:lpstr> Literature Review</vt:lpstr>
      <vt:lpstr> Literature Review</vt:lpstr>
      <vt:lpstr> Literature Review</vt:lpstr>
      <vt:lpstr> Literature Review</vt:lpstr>
      <vt:lpstr> Tools &amp; Technology</vt:lpstr>
      <vt:lpstr> Tools &amp; Technology</vt:lpstr>
      <vt:lpstr> Problem Statement</vt:lpstr>
      <vt:lpstr> Proposed Solution (My App)</vt:lpstr>
      <vt:lpstr> System Design &amp; Implementation</vt:lpstr>
      <vt:lpstr> System Design &amp; Implementation</vt:lpstr>
      <vt:lpstr> System Design &amp; Implementation</vt:lpstr>
      <vt:lpstr> System Design &amp; Implementation</vt:lpstr>
      <vt:lpstr> System Design &amp; Implementation</vt:lpstr>
      <vt:lpstr> Implementation &amp; Execution</vt:lpstr>
      <vt:lpstr> Implementation &amp; Execution</vt:lpstr>
      <vt:lpstr> Implementation &amp; Execution</vt:lpstr>
      <vt:lpstr> Implementation &amp; Execution</vt:lpstr>
      <vt:lpstr> Implementation &amp; Execution</vt:lpstr>
      <vt:lpstr> Implementation &amp; Execution</vt:lpstr>
      <vt:lpstr> Flow with Planning and Scheduling</vt:lpstr>
      <vt:lpstr> Expected Outcomes</vt:lpstr>
      <vt:lpstr> Expected Outcomes</vt:lpstr>
      <vt:lpstr>References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Lenovo</cp:lastModifiedBy>
  <cp:revision>58</cp:revision>
  <dcterms:created xsi:type="dcterms:W3CDTF">2023-12-05T07:58:57Z</dcterms:created>
  <dcterms:modified xsi:type="dcterms:W3CDTF">2025-08-31T08:05:27Z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2024-01-10T05:57:01Z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bdeac77a-6f2d-4eed-8d0b-c87a56de673f</vt:lpwstr>
  </property>
  <property fmtid="{D5CDD505-2E9C-101B-9397-08002B2CF9AE}" pid="7" name="MSIP_Label_defa4170-0d19-0005-0004-bc88714345d2_ActionId">
    <vt:lpwstr>2a20089b-7995-43de-aaf1-a4eb65220026</vt:lpwstr>
  </property>
  <property fmtid="{D5CDD505-2E9C-101B-9397-08002B2CF9AE}" pid="8" name="MSIP_Label_defa4170-0d19-0005-0004-bc88714345d2_ContentBits">
    <vt:lpwstr>0</vt:lpwstr>
  </property>
</Properties>
</file>